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0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5" r:id="rId20"/>
    <p:sldId id="274" r:id="rId21"/>
    <p:sldId id="276" r:id="rId22"/>
    <p:sldId id="277" r:id="rId23"/>
    <p:sldId id="278" r:id="rId24"/>
    <p:sldId id="294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I27m+fVqV8Rt+x9hWpRSA==" hashData="GfDrIQplr/PIQdAs/tAH3i/wZXOfvnCbae986Ufqho2e9f99QX3JV3I63bytICbC8UunTjekOeI/ST0Y8IB9p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002B82"/>
    <a:srgbClr val="FBB3FF"/>
    <a:srgbClr val="C1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FDD2-DCC3-4BB5-9587-868C8E82BD5C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267F-540E-4A0E-9007-D1AE2A9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38E7E6-0C96-9E4E-9275-D7513D4AE599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98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7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4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4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9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9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3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0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7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88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5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DA157-97AE-4216-BA13-7BB84FFF029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F872E-6CB8-44B4-9CAD-26DAA503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3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hshirshalom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teachersupport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400" y="2973654"/>
            <a:ext cx="4267200" cy="762000"/>
          </a:xfrm>
        </p:spPr>
        <p:txBody>
          <a:bodyPr>
            <a:noAutofit/>
          </a:bodyPr>
          <a:lstStyle/>
          <a:p>
            <a:pPr algn="ctr"/>
            <a:r>
              <a:rPr lang="en-US" sz="8000" i="1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versus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6844" y="1385492"/>
            <a:ext cx="7998312" cy="990600"/>
          </a:xfrm>
        </p:spPr>
        <p:txBody>
          <a:bodyPr>
            <a:noAutofit/>
          </a:bodyPr>
          <a:lstStyle/>
          <a:p>
            <a:pPr marL="0" indent="0">
              <a:buFont typeface="Wingdings" charset="0"/>
              <a:buNone/>
            </a:pPr>
            <a:r>
              <a:rPr lang="en-US" sz="7200" b="1" i="1" dirty="0">
                <a:solidFill>
                  <a:srgbClr val="002060"/>
                </a:solidFill>
                <a:latin typeface="+mj-lt"/>
                <a:ea typeface="ＭＳ Ｐゴシック" charset="0"/>
                <a:cs typeface="Calibri" panose="020F0502020204030204" pitchFamily="34" charset="0"/>
              </a:rPr>
              <a:t>BEING</a:t>
            </a:r>
            <a:r>
              <a:rPr lang="en-US" sz="7200" b="1" dirty="0">
                <a:solidFill>
                  <a:srgbClr val="0000FF"/>
                </a:solidFill>
                <a:latin typeface="+mj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latin typeface="+mj-lt"/>
                <a:ea typeface="ＭＳ Ｐゴシック" charset="0"/>
                <a:cs typeface="Calibri" panose="020F0502020204030204" pitchFamily="34" charset="0"/>
              </a:rPr>
              <a:t>a Catechist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19272" y="3872238"/>
            <a:ext cx="93821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</a:pPr>
            <a:r>
              <a:rPr lang="en-US" sz="7200" b="1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WORKING AS </a:t>
            </a:r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a Catechist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432129"/>
            <a:ext cx="12192000" cy="395836"/>
            <a:chOff x="0" y="6432129"/>
            <a:chExt cx="12192000" cy="395836"/>
          </a:xfrm>
        </p:grpSpPr>
        <p:sp>
          <p:nvSpPr>
            <p:cNvPr id="8" name="Rectangle 7"/>
            <p:cNvSpPr/>
            <p:nvPr/>
          </p:nvSpPr>
          <p:spPr>
            <a:xfrm>
              <a:off x="172277" y="6458633"/>
              <a:ext cx="104957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BEING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a Catechist vs.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WORKING AS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a Catechist — Sr. Patricia M. McCormack, IHM.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EdD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432129"/>
              <a:ext cx="12192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775" y="183676"/>
            <a:ext cx="1309727" cy="14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0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32978" y="298442"/>
            <a:ext cx="4975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Three-fold VOCATION of Catechist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574" t="6482" b="8166"/>
          <a:stretch/>
        </p:blipFill>
        <p:spPr>
          <a:xfrm>
            <a:off x="2820518" y="1249027"/>
            <a:ext cx="4367672" cy="3922643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410326" y="925861"/>
            <a:ext cx="2627657" cy="646331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.  Educator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3676"/>
            <a:ext cx="8269357" cy="523220"/>
          </a:xfrm>
          <a:prstGeom prst="rect">
            <a:avLst/>
          </a:prstGeom>
          <a:noFill/>
          <a:ln w="76200" cmpd="tri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742950" indent="-742950" algn="ctr">
              <a:buFontTx/>
              <a:buAutoNum type="arabicPeriod" startAt="2"/>
              <a:defRPr/>
            </a:pPr>
            <a:r>
              <a:rPr lang="en-US" sz="2800" i="1" dirty="0">
                <a:solidFill>
                  <a:srgbClr val="002060"/>
                </a:solidFill>
              </a:rPr>
              <a:t>EDUCATOR Mentor by sharing life experience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21636" y="1437437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Marker Felt" charset="0"/>
                <a:cs typeface="Marker Felt" charset="0"/>
              </a:rPr>
              <a:t>•  “Walk the walk” through ages &amp; stages.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16" y="2694081"/>
            <a:ext cx="8210827" cy="277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4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903667"/>
              </p:ext>
            </p:extLst>
          </p:nvPr>
        </p:nvGraphicFramePr>
        <p:xfrm>
          <a:off x="657904" y="219526"/>
          <a:ext cx="10116113" cy="6239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2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18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900" i="1" dirty="0">
                          <a:solidFill>
                            <a:schemeClr val="tx1"/>
                          </a:solidFill>
                        </a:rPr>
                        <a:t>STAGES OF FAITH </a:t>
                      </a:r>
                    </a:p>
                  </a:txBody>
                  <a:tcPr marL="93588" marR="93588" marT="46796" marB="4679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(James W. Fowler)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3588" marR="93588" marT="46796" marB="4679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16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Primary School</a:t>
                      </a:r>
                    </a:p>
                    <a:p>
                      <a:pPr algn="ctr"/>
                      <a:r>
                        <a:rPr lang="en-US" sz="2000" i="1" dirty="0"/>
                        <a:t>Grades K-1-2</a:t>
                      </a: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Stage 2</a:t>
                      </a:r>
                    </a:p>
                    <a:p>
                      <a:pPr algn="ctr"/>
                      <a:r>
                        <a:rPr lang="en-US" sz="2000" dirty="0"/>
                        <a:t>Mythic-Literal Faith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rgbClr val="002060"/>
                          </a:solidFill>
                          <a:latin typeface="Marker Felt"/>
                          <a:cs typeface="Marker Felt"/>
                        </a:rPr>
                        <a:t>Story Stage</a:t>
                      </a: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16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Intermediate School</a:t>
                      </a:r>
                    </a:p>
                    <a:p>
                      <a:pPr algn="ctr"/>
                      <a:r>
                        <a:rPr lang="en-US" sz="2000" i="1" dirty="0"/>
                        <a:t>Grades 3-4-5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16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Middle School</a:t>
                      </a:r>
                    </a:p>
                    <a:p>
                      <a:pPr algn="ctr"/>
                      <a:r>
                        <a:rPr lang="en-US" sz="2000" i="1" dirty="0"/>
                        <a:t>Grades 6-7-8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Stage 3</a:t>
                      </a:r>
                    </a:p>
                    <a:p>
                      <a:pPr algn="ctr"/>
                      <a:r>
                        <a:rPr lang="en-US" sz="2000" dirty="0"/>
                        <a:t>Synthetic-Conventional Faith</a:t>
                      </a: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rgbClr val="002060"/>
                          </a:solidFill>
                          <a:latin typeface="Marker Felt"/>
                          <a:cs typeface="Marker Felt"/>
                        </a:rPr>
                        <a:t>Belonging Stage</a:t>
                      </a: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8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High School</a:t>
                      </a:r>
                      <a:r>
                        <a:rPr lang="en-US" sz="2000" b="1" baseline="0" dirty="0"/>
                        <a:t> Years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1" dirty="0">
                        <a:solidFill>
                          <a:srgbClr val="002060"/>
                        </a:solidFill>
                        <a:latin typeface="Marker Felt"/>
                        <a:cs typeface="Marker Felt"/>
                      </a:endParaRP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32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Adults </a:t>
                      </a: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Stage 4</a:t>
                      </a:r>
                    </a:p>
                    <a:p>
                      <a:pPr algn="ctr"/>
                      <a:r>
                        <a:rPr lang="en-US" sz="2000" dirty="0" err="1"/>
                        <a:t>Individuative</a:t>
                      </a:r>
                      <a:r>
                        <a:rPr lang="en-US" sz="2000" dirty="0"/>
                        <a:t>/Projective Faith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A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rgbClr val="002060"/>
                          </a:solidFill>
                          <a:latin typeface="Marker Felt"/>
                          <a:cs typeface="Marker Felt"/>
                        </a:rPr>
                        <a:t>Searching Stage</a:t>
                      </a: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5169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Stage 5</a:t>
                      </a:r>
                    </a:p>
                    <a:p>
                      <a:pPr algn="ctr"/>
                      <a:r>
                        <a:rPr lang="en-US" sz="2000" dirty="0"/>
                        <a:t>Conjunctive Faith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solidFill>
                            <a:srgbClr val="002060"/>
                          </a:solidFill>
                          <a:latin typeface="Marker Felt"/>
                          <a:cs typeface="Marker Felt"/>
                        </a:rPr>
                        <a:t>Owned Faith</a:t>
                      </a: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1811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Stage 6</a:t>
                      </a:r>
                    </a:p>
                    <a:p>
                      <a:pPr algn="ctr"/>
                      <a:r>
                        <a:rPr lang="en-US" sz="2000" dirty="0"/>
                        <a:t>Universalizing Faith</a:t>
                      </a:r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93588" marR="93588" marT="46796" marB="467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2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7693" y="1597866"/>
            <a:ext cx="79787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omic Sans MS"/>
              </a:rPr>
              <a:t>•  Illustrate that “the faith” is a dynamic, lively process rather than a static condition.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7693" y="2877015"/>
            <a:ext cx="82597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omic Sans MS"/>
              </a:rPr>
              <a:t>•  Demonstrate that “the faith” is a life-long, continual conversion to Jesus and growing in relationship with him.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908" y="183676"/>
            <a:ext cx="8269357" cy="523220"/>
          </a:xfrm>
          <a:prstGeom prst="rect">
            <a:avLst/>
          </a:prstGeom>
          <a:noFill/>
          <a:ln w="76200" cmpd="tri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742950" indent="-742950" algn="ctr">
              <a:buFontTx/>
              <a:buAutoNum type="arabicPeriod" startAt="2"/>
              <a:defRPr/>
            </a:pPr>
            <a:r>
              <a:rPr lang="en-US" sz="2800" i="1" dirty="0">
                <a:solidFill>
                  <a:srgbClr val="002060"/>
                </a:solidFill>
              </a:rPr>
              <a:t>EDUCATOR Mentor by sharing life experience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8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6096000" y="3480386"/>
            <a:ext cx="18500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Educator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504372" y="384594"/>
            <a:ext cx="5029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  <a:cs typeface="Comic Sans MS"/>
              </a:rPr>
              <a:t>•  We keep learning ways that Francis has: </a:t>
            </a:r>
            <a:r>
              <a:rPr lang="en-US" sz="2400" dirty="0">
                <a:solidFill>
                  <a:srgbClr val="002060"/>
                </a:solidFill>
                <a:latin typeface="+mn-lt"/>
                <a:cs typeface="Comic Sans MS"/>
              </a:rPr>
              <a:t>grown and changed over time</a:t>
            </a:r>
            <a:r>
              <a:rPr lang="en-US" sz="2400" dirty="0">
                <a:latin typeface="+mn-lt"/>
                <a:cs typeface="Comic Sans MS"/>
              </a:rPr>
              <a:t>,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n-lt"/>
                <a:cs typeface="Comic Sans MS"/>
              </a:rPr>
              <a:t>mistakes he has made</a:t>
            </a:r>
            <a:r>
              <a:rPr lang="en-US" sz="2400" dirty="0">
                <a:latin typeface="+mn-lt"/>
                <a:cs typeface="Comic Sans MS"/>
              </a:rPr>
              <a:t>; </a:t>
            </a:r>
            <a:r>
              <a:rPr lang="en-US" sz="2400" dirty="0">
                <a:solidFill>
                  <a:srgbClr val="002060"/>
                </a:solidFill>
                <a:latin typeface="+mn-lt"/>
                <a:cs typeface="Comic Sans MS"/>
              </a:rPr>
              <a:t>admission of personal sinfulness</a:t>
            </a:r>
            <a:r>
              <a:rPr lang="en-US" sz="2400" dirty="0">
                <a:latin typeface="+mn-lt"/>
                <a:cs typeface="Comic Sans MS"/>
              </a:rPr>
              <a:t>;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n-lt"/>
                <a:cs typeface="Comic Sans MS"/>
              </a:rPr>
              <a:t>how others have influenced him</a:t>
            </a:r>
            <a:r>
              <a:rPr lang="en-US" sz="2400" dirty="0">
                <a:latin typeface="+mn-lt"/>
                <a:cs typeface="Comic Sans MS"/>
              </a:rPr>
              <a:t>; </a:t>
            </a:r>
            <a:r>
              <a:rPr lang="en-US" sz="2400" dirty="0">
                <a:solidFill>
                  <a:srgbClr val="002060"/>
                </a:solidFill>
                <a:latin typeface="+mn-lt"/>
                <a:cs typeface="Comic Sans MS"/>
              </a:rPr>
              <a:t>how events have stretched his soul.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580572" y="2906451"/>
            <a:ext cx="43615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</a:rPr>
              <a:t>•  Ease and familiarity with God (intimate relationship) is evident.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580572" y="3922324"/>
            <a:ext cx="3901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</a:rPr>
              <a:t>•  He speaks “</a:t>
            </a:r>
            <a:r>
              <a:rPr lang="en-US" altLang="ja-JP" sz="2400" dirty="0">
                <a:solidFill>
                  <a:srgbClr val="C00000"/>
                </a:solidFill>
                <a:latin typeface="+mn-lt"/>
              </a:rPr>
              <a:t>we</a:t>
            </a:r>
            <a:r>
              <a:rPr lang="en-US" altLang="ja-JP" sz="2400" dirty="0">
                <a:latin typeface="+mn-lt"/>
              </a:rPr>
              <a:t>,</a:t>
            </a:r>
            <a:r>
              <a:rPr lang="en-US" sz="2400" dirty="0">
                <a:latin typeface="+mn-lt"/>
              </a:rPr>
              <a:t>”</a:t>
            </a:r>
            <a:r>
              <a:rPr lang="en-US" altLang="ja-JP" sz="2400" dirty="0">
                <a:latin typeface="+mn-lt"/>
              </a:rPr>
              <a:t> not </a:t>
            </a:r>
            <a:r>
              <a:rPr lang="en-US" sz="2400" dirty="0">
                <a:latin typeface="+mn-lt"/>
              </a:rPr>
              <a:t>“</a:t>
            </a:r>
            <a:r>
              <a:rPr lang="en-US" altLang="ja-JP" sz="2400" dirty="0">
                <a:solidFill>
                  <a:srgbClr val="C00000"/>
                </a:solidFill>
                <a:latin typeface="+mn-lt"/>
              </a:rPr>
              <a:t>you</a:t>
            </a:r>
            <a:r>
              <a:rPr lang="en-US" altLang="ja-JP" sz="2400" dirty="0">
                <a:latin typeface="+mn-lt"/>
              </a:rPr>
              <a:t>.</a:t>
            </a:r>
            <a:r>
              <a:rPr lang="en-US" sz="2400" dirty="0">
                <a:latin typeface="+mn-lt"/>
              </a:rPr>
              <a:t>”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504372" y="4600134"/>
            <a:ext cx="563149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n-lt"/>
              </a:rPr>
              <a:t>•  He engages people whose views are different or who live apart from Church discipline.</a:t>
            </a: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8324677" y="3664710"/>
            <a:ext cx="2617152" cy="2466915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“Who am I to judge?”</a:t>
            </a:r>
          </a:p>
        </p:txBody>
      </p:sp>
      <p:pic>
        <p:nvPicPr>
          <p:cNvPr id="15362" name="Picture 2" descr="Image result for pope franc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69" y="245578"/>
            <a:ext cx="4373780" cy="311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2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" y="304800"/>
            <a:ext cx="5304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</a:rPr>
              <a:t>•  Trace the ways of grace in your lifeline.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1000" y="908042"/>
            <a:ext cx="594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•  Let your speech convey that you are one with the listener – not above or apart from.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04800" y="2018740"/>
            <a:ext cx="6019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</a:rPr>
              <a:t>•  Perform “</a:t>
            </a:r>
            <a:r>
              <a:rPr lang="en-US" altLang="ja-JP" sz="2400" i="1" dirty="0">
                <a:solidFill>
                  <a:srgbClr val="002060"/>
                </a:solidFill>
              </a:rPr>
              <a:t>moral miracles</a:t>
            </a:r>
            <a:r>
              <a:rPr lang="en-US" sz="2400" dirty="0">
                <a:solidFill>
                  <a:srgbClr val="002060"/>
                </a:solidFill>
              </a:rPr>
              <a:t>”</a:t>
            </a:r>
            <a:r>
              <a:rPr lang="en-US" altLang="ja-JP" sz="2400" dirty="0">
                <a:solidFill>
                  <a:srgbClr val="002060"/>
                </a:solidFill>
              </a:rPr>
              <a:t>… show love to parents/students who vex you… initiate, welcome, acknowledge, include, invite, respect, giv</a:t>
            </a:r>
            <a:r>
              <a:rPr lang="en-US" altLang="ja-JP" sz="2800" dirty="0">
                <a:solidFill>
                  <a:srgbClr val="002060"/>
                </a:solidFill>
              </a:rPr>
              <a:t>e second chances, ask advice, accommodate, forgive …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24117" y="3427879"/>
            <a:ext cx="3651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•  Be a missionary of mercy.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283687" y="4925224"/>
            <a:ext cx="5865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</a:rPr>
              <a:t>•  Share highlights of your faith development.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1000" y="4239839"/>
            <a:ext cx="6350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•  Testify to the difference God makes in your life.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392" y="264551"/>
            <a:ext cx="2752241" cy="28948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499" y="114022"/>
            <a:ext cx="1016103" cy="1156255"/>
          </a:xfrm>
          <a:prstGeom prst="rect">
            <a:avLst/>
          </a:prstGeom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20675" y="338138"/>
            <a:ext cx="4928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+mn-lt"/>
                <a:cs typeface="Marker Felt" charset="0"/>
              </a:rPr>
              <a:t>Exchange Thoughts . . .</a:t>
            </a:r>
          </a:p>
        </p:txBody>
      </p:sp>
      <p:pic>
        <p:nvPicPr>
          <p:cNvPr id="18" name="Picture 2" descr="Discuss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70" y="1449488"/>
            <a:ext cx="4064775" cy="186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9" y="1372296"/>
            <a:ext cx="1789112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228239" y="3370816"/>
            <a:ext cx="895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b="1" dirty="0">
                <a:latin typeface="+mj-lt"/>
              </a:rPr>
              <a:t>Dyad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936639" y="3372491"/>
            <a:ext cx="878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Triad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9122187" y="3374078"/>
            <a:ext cx="949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Quad</a:t>
            </a: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3441602" y="4256949"/>
            <a:ext cx="5819964" cy="1077218"/>
          </a:xfrm>
          <a:prstGeom prst="rect">
            <a:avLst/>
          </a:prstGeom>
          <a:solidFill>
            <a:schemeClr val="bg1"/>
          </a:solidFill>
          <a:ln w="3175" cmpd="tri">
            <a:solidFill>
              <a:schemeClr val="accent4">
                <a:lumMod val="75000"/>
              </a:schemeClr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Share ONE “marker moment” </a:t>
            </a:r>
          </a:p>
          <a:p>
            <a:pPr algn="ctr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from your faith-history.</a:t>
            </a:r>
          </a:p>
        </p:txBody>
      </p:sp>
      <p:pic>
        <p:nvPicPr>
          <p:cNvPr id="2050" name="Picture 2" descr="Image result for 3 people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95" y="1254715"/>
            <a:ext cx="1971675" cy="196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882775" y="5432259"/>
            <a:ext cx="8426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latin typeface="+mj-lt"/>
                <a:cs typeface="Comic Sans MS"/>
              </a:rPr>
              <a:t>“Sometimes we do not know the value of a moment it becomes a memory.” (Dr. Seuss)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72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4" y="523875"/>
            <a:ext cx="9383782" cy="52132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4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32978" y="298442"/>
            <a:ext cx="4975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+mj-lt"/>
                <a:cs typeface="Comic Sans MS"/>
              </a:rPr>
              <a:t>Three-fold VOCATION of Catechist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574" t="6482" b="8166"/>
          <a:stretch/>
        </p:blipFill>
        <p:spPr>
          <a:xfrm>
            <a:off x="2820518" y="1249027"/>
            <a:ext cx="4367672" cy="3922643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10577" y="4119437"/>
            <a:ext cx="2627657" cy="646331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noProof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.  Teacher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6179" y="120238"/>
            <a:ext cx="8269357" cy="523220"/>
          </a:xfrm>
          <a:prstGeom prst="rect">
            <a:avLst/>
          </a:prstGeom>
          <a:noFill/>
          <a:ln w="76200" cmpd="tri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002060"/>
                </a:solidFill>
              </a:rPr>
              <a:t>3. EFFECTIVE TEACHER: Instructor of “the Faith”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72069" y="1339931"/>
            <a:ext cx="8524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omic Sans MS"/>
              </a:rPr>
              <a:t>•  In culturally, age-appropriate ways transmit the Word of God from </a:t>
            </a:r>
            <a:r>
              <a:rPr lang="en-US" sz="2800" i="1" dirty="0">
                <a:solidFill>
                  <a:srgbClr val="BF9000"/>
                </a:solidFill>
                <a:latin typeface="+mj-lt"/>
                <a:cs typeface="Comic Sans MS"/>
              </a:rPr>
              <a:t>Scripture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800" dirty="0">
                <a:latin typeface="+mj-lt"/>
                <a:cs typeface="Comic Sans MS"/>
              </a:rPr>
              <a:t>and </a:t>
            </a:r>
            <a:r>
              <a:rPr lang="en-US" sz="2800" i="1" dirty="0">
                <a:solidFill>
                  <a:srgbClr val="BF9000"/>
                </a:solidFill>
                <a:latin typeface="+mj-lt"/>
                <a:cs typeface="Comic Sans MS"/>
              </a:rPr>
              <a:t>Tradition</a:t>
            </a:r>
            <a:r>
              <a:rPr lang="en-US" sz="2800" dirty="0">
                <a:latin typeface="+mj-lt"/>
                <a:cs typeface="Comic Sans MS"/>
              </a:rPr>
              <a:t>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8269" y="2556467"/>
            <a:ext cx="79787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omic Sans MS"/>
              </a:rPr>
              <a:t>•  Know well and integrate content from the </a:t>
            </a:r>
            <a:r>
              <a:rPr lang="en-US" sz="2800" i="1" dirty="0">
                <a:solidFill>
                  <a:srgbClr val="BF9000"/>
                </a:solidFill>
                <a:latin typeface="+mj-lt"/>
                <a:cs typeface="Comic Sans MS"/>
              </a:rPr>
              <a:t>Catechism of the Catholic Church</a:t>
            </a:r>
            <a:r>
              <a:rPr lang="en-US" sz="2800" dirty="0">
                <a:latin typeface="+mj-lt"/>
                <a:cs typeface="Comic Sans MS"/>
              </a:rPr>
              <a:t>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72069" y="3642872"/>
            <a:ext cx="8259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omic Sans MS"/>
              </a:rPr>
              <a:t>•  Grasp that instruction will fall short if you are not primarily a WITNESS to Jesus and the joy of his Gospel.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17830" y="433004"/>
            <a:ext cx="452892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 defTabSz="457200"/>
            <a:r>
              <a:rPr lang="en-US" sz="4000" dirty="0">
                <a:solidFill>
                  <a:prstClr val="black"/>
                </a:solidFill>
                <a:latin typeface="+mj-lt"/>
                <a:cs typeface="Comic Sans MS"/>
              </a:rPr>
              <a:t>“Catechesis</a:t>
            </a:r>
          </a:p>
          <a:p>
            <a:pPr algn="ctr" defTabSz="457200"/>
            <a:r>
              <a:rPr lang="en-US" sz="4000" dirty="0">
                <a:solidFill>
                  <a:prstClr val="black"/>
                </a:solidFill>
                <a:latin typeface="+mj-lt"/>
                <a:cs typeface="Comic Sans MS"/>
              </a:rPr>
              <a:t>is a vocation:</a:t>
            </a:r>
          </a:p>
          <a:p>
            <a:pPr algn="ctr" defTabSz="457200"/>
            <a:r>
              <a:rPr lang="en-US" sz="4000" dirty="0">
                <a:solidFill>
                  <a:prstClr val="black"/>
                </a:solidFill>
                <a:latin typeface="+mj-lt"/>
                <a:cs typeface="Comic Sans MS"/>
              </a:rPr>
              <a:t>‘</a:t>
            </a:r>
            <a:r>
              <a:rPr lang="en-US" altLang="ja-JP" sz="4000" i="1" dirty="0">
                <a:solidFill>
                  <a:srgbClr val="BF9000"/>
                </a:solidFill>
                <a:latin typeface="+mj-lt"/>
                <a:cs typeface="Comic Sans MS"/>
              </a:rPr>
              <a:t>being</a:t>
            </a:r>
            <a:r>
              <a:rPr lang="en-US" altLang="ja-JP" sz="4000" dirty="0">
                <a:solidFill>
                  <a:srgbClr val="9D105A"/>
                </a:solidFill>
                <a:latin typeface="+mj-lt"/>
                <a:cs typeface="Comic Sans MS"/>
              </a:rPr>
              <a:t> </a:t>
            </a:r>
          </a:p>
          <a:p>
            <a:pPr algn="ctr" defTabSz="457200"/>
            <a:r>
              <a:rPr lang="en-US" sz="4000" dirty="0">
                <a:solidFill>
                  <a:prstClr val="black"/>
                </a:solidFill>
                <a:latin typeface="+mj-lt"/>
                <a:cs typeface="Comic Sans MS"/>
              </a:rPr>
              <a:t>a catechist,’</a:t>
            </a:r>
          </a:p>
          <a:p>
            <a:pPr algn="ctr" defTabSz="457200"/>
            <a:r>
              <a:rPr lang="en-US" sz="4000" u="sng" dirty="0">
                <a:solidFill>
                  <a:prstClr val="black"/>
                </a:solidFill>
                <a:latin typeface="+mj-lt"/>
                <a:cs typeface="Comic Sans MS"/>
              </a:rPr>
              <a:t>this </a:t>
            </a:r>
          </a:p>
          <a:p>
            <a:pPr algn="ctr" defTabSz="457200"/>
            <a:r>
              <a:rPr lang="en-US" sz="4000" dirty="0">
                <a:solidFill>
                  <a:prstClr val="black"/>
                </a:solidFill>
                <a:latin typeface="+mj-lt"/>
                <a:cs typeface="Comic Sans MS"/>
              </a:rPr>
              <a:t>is the vocation;</a:t>
            </a:r>
          </a:p>
          <a:p>
            <a:pPr algn="ctr" defTabSz="457200"/>
            <a:r>
              <a:rPr lang="en-US" sz="4000" dirty="0">
                <a:solidFill>
                  <a:prstClr val="black"/>
                </a:solidFill>
                <a:latin typeface="+mj-lt"/>
                <a:cs typeface="Comic Sans MS"/>
              </a:rPr>
              <a:t>not </a:t>
            </a:r>
          </a:p>
          <a:p>
            <a:pPr algn="ctr" defTabSz="457200"/>
            <a:r>
              <a:rPr lang="en-US" sz="4000" i="1" dirty="0">
                <a:solidFill>
                  <a:srgbClr val="BF9000"/>
                </a:solidFill>
                <a:latin typeface="+mj-lt"/>
                <a:cs typeface="Comic Sans MS"/>
              </a:rPr>
              <a:t>working as</a:t>
            </a:r>
            <a:r>
              <a:rPr lang="en-US" sz="4000" dirty="0">
                <a:solidFill>
                  <a:srgbClr val="BF9000"/>
                </a:solidFill>
                <a:latin typeface="+mj-lt"/>
                <a:cs typeface="Comic Sans MS"/>
              </a:rPr>
              <a:t> </a:t>
            </a:r>
          </a:p>
          <a:p>
            <a:pPr algn="ctr" defTabSz="457200"/>
            <a:r>
              <a:rPr lang="en-US" sz="4000" dirty="0">
                <a:solidFill>
                  <a:prstClr val="black"/>
                </a:solidFill>
                <a:latin typeface="+mj-lt"/>
                <a:cs typeface="Comic Sans MS"/>
              </a:rPr>
              <a:t>a catechist.”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39" y="698175"/>
            <a:ext cx="4697983" cy="4378520"/>
          </a:xfrm>
          <a:prstGeom prst="rect">
            <a:avLst/>
          </a:prstGeom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5414112" y="5279226"/>
            <a:ext cx="42920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BF9000"/>
                </a:solidFill>
              </a:rPr>
              <a:t>International Congress on Catechesis</a:t>
            </a:r>
          </a:p>
          <a:p>
            <a:pPr algn="ctr"/>
            <a:r>
              <a:rPr lang="en-US" sz="1800" dirty="0">
                <a:solidFill>
                  <a:srgbClr val="BF9000"/>
                </a:solidFill>
              </a:rPr>
              <a:t>September 27, 2013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39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4985776" y="3562865"/>
            <a:ext cx="1633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+mj-lt"/>
              </a:rPr>
              <a:t>Teacher</a:t>
            </a: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1379099" y="4465519"/>
            <a:ext cx="88471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n-lt"/>
              </a:rPr>
              <a:t>In formal presentation and informal, impromptu conversation his message is grounded in Scripture, historical Church documents, directives of Vatican Council II or prescriptions of the </a:t>
            </a:r>
            <a:r>
              <a:rPr lang="en-US" sz="2800" i="1" dirty="0">
                <a:latin typeface="+mn-lt"/>
              </a:rPr>
              <a:t>Catechism of the Catholic Church</a:t>
            </a:r>
            <a:r>
              <a:rPr lang="en-US" sz="2800" dirty="0">
                <a:latin typeface="+mn-lt"/>
              </a:rPr>
              <a:t>.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76885" y="601176"/>
            <a:ext cx="2667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n-lt"/>
              </a:rPr>
              <a:t>•  Teaches from the heart.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576885" y="1707664"/>
            <a:ext cx="25590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n-lt"/>
              </a:rPr>
              <a:t>•  Speaks in uncomplicated ways.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8361450" y="2106533"/>
            <a:ext cx="3048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latin typeface="+mn-lt"/>
              </a:rPr>
              <a:t>• His messages are:</a:t>
            </a:r>
          </a:p>
          <a:p>
            <a:pPr algn="ctr"/>
            <a:r>
              <a:rPr lang="en-US" sz="2800" dirty="0">
                <a:latin typeface="+mn-lt"/>
              </a:rPr>
              <a:t>Clear</a:t>
            </a:r>
          </a:p>
          <a:p>
            <a:pPr algn="ctr"/>
            <a:r>
              <a:rPr lang="en-US" sz="2800" dirty="0">
                <a:latin typeface="+mn-lt"/>
              </a:rPr>
              <a:t>Succinct</a:t>
            </a:r>
          </a:p>
          <a:p>
            <a:pPr algn="ctr"/>
            <a:r>
              <a:rPr lang="en-US" sz="2800" dirty="0">
                <a:latin typeface="+mn-lt"/>
              </a:rPr>
              <a:t>Respectful</a:t>
            </a:r>
          </a:p>
        </p:txBody>
      </p:sp>
      <p:pic>
        <p:nvPicPr>
          <p:cNvPr id="17410" name="Picture 2" descr="Image result for pope franc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36" y="445423"/>
            <a:ext cx="4450398" cy="29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1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725250" y="344312"/>
            <a:ext cx="852793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/>
              <a:t>•  Refer to the </a:t>
            </a:r>
            <a:r>
              <a:rPr lang="en-US" sz="2800" i="1" dirty="0"/>
              <a:t>Catechism of the Catholic Church </a:t>
            </a:r>
            <a:r>
              <a:rPr lang="en-US" sz="2800" dirty="0"/>
              <a:t>when you plan a lesson.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725250" y="1417974"/>
            <a:ext cx="76002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•  Publisher programs include teacher guide material.  Study it and plan how to incorporate it into your lesson.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725250" y="3396387"/>
            <a:ext cx="2616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/>
              <a:t>•  Speak from a prepared heart.  Avoid reading material aloud.</a:t>
            </a: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8325497" y="2966174"/>
            <a:ext cx="2514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/>
              <a:t>•  Deliver information with a simple, </a:t>
            </a:r>
          </a:p>
          <a:p>
            <a:pPr algn="ctr"/>
            <a:r>
              <a:rPr lang="en-US" sz="2800" dirty="0"/>
              <a:t>non-judgmental attitude.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313408" y="5673160"/>
            <a:ext cx="7420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•  Speak to/with parents &amp; students; not at them.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373" y="2751770"/>
            <a:ext cx="2752241" cy="28948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9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499" y="114022"/>
            <a:ext cx="1016103" cy="1156255"/>
          </a:xfrm>
          <a:prstGeom prst="rect">
            <a:avLst/>
          </a:prstGeom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20675" y="338138"/>
            <a:ext cx="4928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+mn-lt"/>
                <a:cs typeface="Marker Felt" charset="0"/>
              </a:rPr>
              <a:t>Exchange Thoughts . . .</a:t>
            </a:r>
          </a:p>
        </p:txBody>
      </p:sp>
      <p:pic>
        <p:nvPicPr>
          <p:cNvPr id="18" name="Picture 2" descr="Discuss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70" y="1449488"/>
            <a:ext cx="4064775" cy="186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9" y="1372296"/>
            <a:ext cx="1789112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228239" y="3370816"/>
            <a:ext cx="895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b="1" dirty="0">
                <a:latin typeface="+mj-lt"/>
              </a:rPr>
              <a:t>Dyad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936639" y="3372491"/>
            <a:ext cx="878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Triad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9122187" y="3374078"/>
            <a:ext cx="949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Quad</a:t>
            </a: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320675" y="4561287"/>
            <a:ext cx="11598969" cy="1200329"/>
          </a:xfrm>
          <a:prstGeom prst="rect">
            <a:avLst/>
          </a:prstGeom>
          <a:solidFill>
            <a:schemeClr val="bg1"/>
          </a:solidFill>
          <a:ln w="28575" cmpd="tri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</a:rPr>
              <a:t>1. Who was the most effective catechist in your life experience?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 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2. What qualities did he/she demonstrate that made you want to learn from that person?</a:t>
            </a:r>
          </a:p>
        </p:txBody>
      </p:sp>
      <p:pic>
        <p:nvPicPr>
          <p:cNvPr id="2050" name="Picture 2" descr="Image result for 3 people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95" y="1254715"/>
            <a:ext cx="1971675" cy="196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37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4" y="523875"/>
            <a:ext cx="9383782" cy="52132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07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32978" y="298442"/>
            <a:ext cx="582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+mn-lt"/>
                <a:cs typeface="Comic Sans MS"/>
              </a:rPr>
              <a:t>Three-fold VOCATION of Catechist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574" t="6482" b="8166"/>
          <a:stretch/>
        </p:blipFill>
        <p:spPr>
          <a:xfrm>
            <a:off x="3002935" y="1591143"/>
            <a:ext cx="4367672" cy="3922643"/>
          </a:xfrm>
          <a:prstGeom prst="rect">
            <a:avLst/>
          </a:prstGeom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685057" y="5540289"/>
            <a:ext cx="3797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j-lt"/>
                <a:cs typeface="Comic Sans MS"/>
              </a:rPr>
              <a:t>JPII, </a:t>
            </a:r>
            <a:r>
              <a:rPr lang="en-US" sz="2400" i="1" dirty="0" err="1">
                <a:latin typeface="+mj-lt"/>
                <a:cs typeface="Comic Sans MS"/>
              </a:rPr>
              <a:t>Redemptoris</a:t>
            </a:r>
            <a:r>
              <a:rPr lang="en-US" sz="2400" i="1" dirty="0">
                <a:latin typeface="+mj-lt"/>
                <a:cs typeface="Comic Sans MS"/>
              </a:rPr>
              <a:t> </a:t>
            </a:r>
            <a:r>
              <a:rPr lang="en-US" sz="2400" i="1" dirty="0" err="1">
                <a:latin typeface="+mj-lt"/>
                <a:cs typeface="Comic Sans MS"/>
              </a:rPr>
              <a:t>Missio</a:t>
            </a:r>
            <a:r>
              <a:rPr lang="en-US" sz="2400" i="1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#42v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48188" y="2003792"/>
            <a:ext cx="2680359" cy="70788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ＭＳ Ｐゴシック" charset="0"/>
              </a:rPr>
              <a:t>1.  Witness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07232" y="1451178"/>
            <a:ext cx="2680359" cy="70788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lvl="0" defTabSz="457200"/>
            <a:r>
              <a:rPr lang="en-US" sz="4000" kern="0" dirty="0">
                <a:solidFill>
                  <a:schemeClr val="accent6"/>
                </a:solidFill>
                <a:latin typeface="+mj-lt"/>
              </a:rPr>
              <a:t>2. Educator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846785" y="4019289"/>
            <a:ext cx="2680359" cy="70788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lvl="0" defTabSz="457200"/>
            <a:r>
              <a:rPr lang="en-US" sz="4000" kern="0" dirty="0">
                <a:solidFill>
                  <a:schemeClr val="accent6"/>
                </a:solidFill>
                <a:latin typeface="+mj-lt"/>
              </a:rPr>
              <a:t>3. Teacher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6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91209" y="609282"/>
            <a:ext cx="394583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 defTabSz="457200"/>
            <a:r>
              <a:rPr lang="en-US" dirty="0">
                <a:solidFill>
                  <a:prstClr val="black"/>
                </a:solidFill>
                <a:latin typeface="+mj-lt"/>
                <a:cs typeface="Comic Sans MS"/>
              </a:rPr>
              <a:t>“The men of our day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+mj-lt"/>
                <a:cs typeface="Comic Sans MS"/>
              </a:rPr>
              <a:t>are more impressed with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witnesses</a:t>
            </a:r>
            <a:r>
              <a:rPr lang="en-US" dirty="0">
                <a:solidFill>
                  <a:prstClr val="black"/>
                </a:solidFill>
                <a:latin typeface="+mj-lt"/>
                <a:cs typeface="Comic Sans MS"/>
              </a:rPr>
              <a:t>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+mj-lt"/>
                <a:cs typeface="Comic Sans MS"/>
              </a:rPr>
              <a:t>than by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teachers</a:t>
            </a:r>
            <a:r>
              <a:rPr lang="en-US" dirty="0">
                <a:solidFill>
                  <a:prstClr val="black"/>
                </a:solidFill>
                <a:latin typeface="+mj-lt"/>
                <a:cs typeface="Comic Sans MS"/>
              </a:rPr>
              <a:t>,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+mj-lt"/>
                <a:cs typeface="Comic Sans MS"/>
              </a:rPr>
              <a:t>and if they listen to these it is because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+mj-lt"/>
                <a:cs typeface="Comic Sans MS"/>
              </a:rPr>
              <a:t>they also bear witness.”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144307" y="5752884"/>
            <a:ext cx="3159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i="1" dirty="0" err="1">
                <a:latin typeface="+mj-lt"/>
                <a:cs typeface="Comic Sans MS"/>
              </a:rPr>
              <a:t>Evangelli</a:t>
            </a:r>
            <a:r>
              <a:rPr lang="en-US" sz="2400" i="1" dirty="0">
                <a:latin typeface="+mj-lt"/>
                <a:cs typeface="Comic Sans MS"/>
              </a:rPr>
              <a:t> </a:t>
            </a:r>
            <a:r>
              <a:rPr lang="en-US" sz="2400" i="1" dirty="0" err="1">
                <a:latin typeface="+mj-lt"/>
                <a:cs typeface="Comic Sans MS"/>
              </a:rPr>
              <a:t>Nuntiandi</a:t>
            </a:r>
            <a:r>
              <a:rPr lang="en-US" sz="2400" dirty="0">
                <a:latin typeface="+mj-lt"/>
                <a:cs typeface="Comic Sans MS"/>
              </a:rPr>
              <a:t>, #41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7154211" y="5284368"/>
            <a:ext cx="1997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Pope Paul VI</a:t>
            </a:r>
          </a:p>
        </p:txBody>
      </p:sp>
      <p:pic>
        <p:nvPicPr>
          <p:cNvPr id="2050" name="Picture 2" descr="Image result for pope paul V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0113"/>
            <a:ext cx="3748161" cy="463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74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72277" y="2978744"/>
            <a:ext cx="994239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latin typeface="+mj-lt"/>
                <a:cs typeface="Comic Sans MS"/>
              </a:rPr>
              <a:t>“ People today </a:t>
            </a:r>
          </a:p>
          <a:p>
            <a:pPr algn="ctr"/>
            <a:r>
              <a:rPr lang="en-US" dirty="0">
                <a:latin typeface="+mj-lt"/>
                <a:cs typeface="Comic Sans MS"/>
              </a:rPr>
              <a:t>put more trust </a:t>
            </a:r>
          </a:p>
          <a:p>
            <a:pPr algn="ctr"/>
            <a:r>
              <a:rPr lang="en-US" dirty="0">
                <a:latin typeface="+mj-lt"/>
                <a:cs typeface="Comic Sans MS"/>
              </a:rPr>
              <a:t>in witnesses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 than </a:t>
            </a:r>
            <a:r>
              <a:rPr lang="en-US" dirty="0">
                <a:latin typeface="+mj-lt"/>
                <a:cs typeface="Comic Sans MS"/>
              </a:rPr>
              <a:t>in teachers, </a:t>
            </a:r>
          </a:p>
          <a:p>
            <a:pPr algn="ctr"/>
            <a:r>
              <a:rPr lang="en-US" dirty="0">
                <a:latin typeface="+mj-lt"/>
                <a:cs typeface="Comic Sans MS"/>
              </a:rPr>
              <a:t>in experience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than</a:t>
            </a:r>
            <a:r>
              <a:rPr lang="en-US" dirty="0">
                <a:latin typeface="+mj-lt"/>
                <a:cs typeface="Comic Sans MS"/>
              </a:rPr>
              <a:t> in teaching, </a:t>
            </a:r>
          </a:p>
          <a:p>
            <a:pPr algn="ctr"/>
            <a:r>
              <a:rPr lang="en-US" dirty="0">
                <a:latin typeface="+mj-lt"/>
                <a:cs typeface="Comic Sans MS"/>
              </a:rPr>
              <a:t>and in life and action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than</a:t>
            </a:r>
            <a:r>
              <a:rPr lang="en-US" dirty="0">
                <a:latin typeface="+mj-lt"/>
                <a:cs typeface="Comic Sans MS"/>
              </a:rPr>
              <a:t> in theories.”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146014" y="1339931"/>
            <a:ext cx="441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b="1" i="1" dirty="0" err="1">
                <a:latin typeface="+mn-lt"/>
                <a:cs typeface="Marker Felt" charset="0"/>
              </a:rPr>
              <a:t>Redemptoris</a:t>
            </a:r>
            <a:r>
              <a:rPr lang="en-US" sz="2800" b="1" i="1" dirty="0">
                <a:latin typeface="+mn-lt"/>
                <a:cs typeface="Marker Felt" charset="0"/>
              </a:rPr>
              <a:t> </a:t>
            </a:r>
            <a:r>
              <a:rPr lang="en-US" sz="2800" b="1" i="1" dirty="0" err="1">
                <a:latin typeface="+mn-lt"/>
                <a:cs typeface="Marker Felt" charset="0"/>
              </a:rPr>
              <a:t>Missio</a:t>
            </a:r>
            <a:r>
              <a:rPr lang="en-US" sz="2800" b="1" dirty="0">
                <a:latin typeface="+mn-lt"/>
                <a:cs typeface="Marker Felt" charset="0"/>
              </a:rPr>
              <a:t>, #42</a:t>
            </a:r>
          </a:p>
        </p:txBody>
      </p:sp>
      <p:pic>
        <p:nvPicPr>
          <p:cNvPr id="5122" name="Picture 2" descr="Image result for pope john paul ii 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78" y="398934"/>
            <a:ext cx="2615322" cy="348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69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4323" y="965775"/>
            <a:ext cx="4669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Calibri"/>
              </a:rPr>
              <a:t>“The church does not grow by proselytizing; she grows </a:t>
            </a:r>
          </a:p>
          <a:p>
            <a:pPr algn="ctr"/>
            <a:r>
              <a:rPr lang="en-US" sz="3600" dirty="0">
                <a:latin typeface="+mj-lt"/>
                <a:cs typeface="Calibri"/>
              </a:rPr>
              <a:t>by attracting others.”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3881" y="5769319"/>
            <a:ext cx="60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Mass at Conference of Latin American Bishops, 5/13/2007</a:t>
            </a:r>
          </a:p>
        </p:txBody>
      </p:sp>
      <p:pic>
        <p:nvPicPr>
          <p:cNvPr id="6146" name="Picture 2" descr="Image result for pope benedict xv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04" y="379828"/>
            <a:ext cx="3217471" cy="478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53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24330" y="310952"/>
            <a:ext cx="8458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2B82"/>
                </a:solidFill>
              </a:rPr>
              <a:t>BEING A CATECHIST EMBRACES YOUR WHOLE LIFE.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79454" y="1483005"/>
            <a:ext cx="65818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j-lt"/>
                <a:cs typeface="Marker Felt" charset="0"/>
              </a:rPr>
              <a:t>“It means leading people to encounter Christ by our words and our lives, by giving witness.  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963379" y="2950254"/>
            <a:ext cx="53136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+mn-lt"/>
                <a:cs typeface="Marker Felt" charset="0"/>
              </a:rPr>
              <a:t>… What attracts is our witness.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579454" y="3701498"/>
            <a:ext cx="81486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j-lt"/>
                <a:cs typeface="Marker Felt" charset="0"/>
              </a:rPr>
              <a:t>Being a catechist means </a:t>
            </a:r>
          </a:p>
          <a:p>
            <a:pPr algn="ctr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j-lt"/>
                <a:cs typeface="Marker Felt" charset="0"/>
              </a:rPr>
              <a:t>witnessing to the faith, </a:t>
            </a:r>
          </a:p>
          <a:p>
            <a:pPr algn="ctr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j-lt"/>
                <a:cs typeface="Marker Felt" charset="0"/>
              </a:rPr>
              <a:t>being consistent in our personal life . .  .”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69353" y="5651112"/>
            <a:ext cx="3431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Audience to Catechists, 9/27/13</a:t>
            </a:r>
          </a:p>
        </p:txBody>
      </p:sp>
      <p:pic>
        <p:nvPicPr>
          <p:cNvPr id="7170" name="Picture 2" descr="Image result for pope franci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98" y="1578108"/>
            <a:ext cx="2680219" cy="354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02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509953" y="862818"/>
            <a:ext cx="49627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+mn-lt"/>
                <a:cs typeface="Marker Felt" charset="0"/>
              </a:rPr>
              <a:t>“We lead others to Jesus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n-lt"/>
                <a:cs typeface="Marker Felt" charset="0"/>
              </a:rPr>
              <a:t>with our words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n-lt"/>
                <a:cs typeface="Marker Felt" charset="0"/>
              </a:rPr>
              <a:t>and our lives,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  <a:cs typeface="Marker Felt" charset="0"/>
              </a:rPr>
              <a:t>with our witness</a:t>
            </a:r>
            <a:r>
              <a:rPr lang="en-US" dirty="0">
                <a:solidFill>
                  <a:srgbClr val="002060"/>
                </a:solidFill>
                <a:latin typeface="+mn-lt"/>
                <a:cs typeface="Marker Felt" charset="0"/>
              </a:rPr>
              <a:t>.”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135659" y="4004386"/>
            <a:ext cx="77028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“People should </a:t>
            </a:r>
            <a:r>
              <a:rPr lang="en-US" sz="4400" b="1" i="1" u="sng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see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 the Gospel, </a:t>
            </a:r>
            <a:r>
              <a:rPr lang="en-US" sz="4400" b="1" i="1" u="sng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read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Comic Sans MS"/>
              </a:rPr>
              <a:t> the Gospel in our lives.”</a:t>
            </a: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7498699" y="5726380"/>
            <a:ext cx="41378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/>
              <a:t>Audience to Catechists,  9/27/13</a:t>
            </a:r>
          </a:p>
        </p:txBody>
      </p:sp>
      <p:pic>
        <p:nvPicPr>
          <p:cNvPr id="8194" name="Picture 2" descr="Image result for pope franc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"/>
          <a:stretch/>
        </p:blipFill>
        <p:spPr bwMode="auto">
          <a:xfrm>
            <a:off x="6096000" y="761804"/>
            <a:ext cx="4182062" cy="26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8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32978" y="298442"/>
            <a:ext cx="582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+mn-lt"/>
                <a:cs typeface="Comic Sans MS"/>
              </a:rPr>
              <a:t>Three-fold VOCATION of Catechist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574" t="6482" b="8166"/>
          <a:stretch/>
        </p:blipFill>
        <p:spPr>
          <a:xfrm>
            <a:off x="3002935" y="1591143"/>
            <a:ext cx="4367672" cy="3922643"/>
          </a:xfrm>
          <a:prstGeom prst="rect">
            <a:avLst/>
          </a:prstGeom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685057" y="5540289"/>
            <a:ext cx="3797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j-lt"/>
                <a:cs typeface="Comic Sans MS"/>
              </a:rPr>
              <a:t>JPII, </a:t>
            </a:r>
            <a:r>
              <a:rPr lang="en-US" sz="2400" i="1" dirty="0" err="1">
                <a:latin typeface="+mj-lt"/>
                <a:cs typeface="Comic Sans MS"/>
              </a:rPr>
              <a:t>Redemptoris</a:t>
            </a:r>
            <a:r>
              <a:rPr lang="en-US" sz="2400" i="1" dirty="0">
                <a:latin typeface="+mj-lt"/>
                <a:cs typeface="Comic Sans MS"/>
              </a:rPr>
              <a:t> </a:t>
            </a:r>
            <a:r>
              <a:rPr lang="en-US" sz="2400" i="1" dirty="0" err="1">
                <a:latin typeface="+mj-lt"/>
                <a:cs typeface="Comic Sans MS"/>
              </a:rPr>
              <a:t>Missio</a:t>
            </a:r>
            <a:r>
              <a:rPr lang="en-US" sz="2400" i="1" dirty="0"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#42v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48188" y="2003792"/>
            <a:ext cx="2680359" cy="70788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ＭＳ Ｐゴシック" charset="0"/>
              </a:rPr>
              <a:t>1.  Witness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07232" y="1451178"/>
            <a:ext cx="2680359" cy="70788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lvl="0" defTabSz="457200"/>
            <a:r>
              <a:rPr lang="en-US" sz="4000" kern="0" dirty="0">
                <a:solidFill>
                  <a:schemeClr val="accent6"/>
                </a:solidFill>
                <a:latin typeface="+mj-lt"/>
              </a:rPr>
              <a:t>2. Educator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846785" y="4019289"/>
            <a:ext cx="2680359" cy="70788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lvl="0" defTabSz="457200"/>
            <a:r>
              <a:rPr lang="en-US" sz="4000" kern="0" dirty="0">
                <a:solidFill>
                  <a:schemeClr val="accent6"/>
                </a:solidFill>
                <a:latin typeface="+mj-lt"/>
              </a:rPr>
              <a:t>3. Teacher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3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469415"/>
            <a:ext cx="8091100" cy="5847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Jesus, make us Agents of your Gospel.</a:t>
            </a:r>
          </a:p>
        </p:txBody>
      </p:sp>
      <p:graphicFrame>
        <p:nvGraphicFramePr>
          <p:cNvPr id="13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205853"/>
              </p:ext>
            </p:extLst>
          </p:nvPr>
        </p:nvGraphicFramePr>
        <p:xfrm>
          <a:off x="940189" y="1854030"/>
          <a:ext cx="9961210" cy="4064000"/>
        </p:xfrm>
        <a:graphic>
          <a:graphicData uri="http://schemas.openxmlformats.org/drawingml/2006/table">
            <a:tbl>
              <a:tblPr/>
              <a:tblGrid>
                <a:gridCol w="725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If our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lives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have become shallow . . 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Deepen them.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If our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principles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have become clouded . . 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Focus them.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If our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ideals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have become tarnished . . 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Restore them.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If our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hopes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have become faded . . 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Revive them.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81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469415"/>
            <a:ext cx="8091100" cy="5847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Jesus, make us Agents of your Gospel.</a:t>
            </a:r>
          </a:p>
        </p:txBody>
      </p:sp>
      <p:graphicFrame>
        <p:nvGraphicFramePr>
          <p:cNvPr id="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652638"/>
              </p:ext>
            </p:extLst>
          </p:nvPr>
        </p:nvGraphicFramePr>
        <p:xfrm>
          <a:off x="801859" y="1794803"/>
          <a:ext cx="10507504" cy="3747867"/>
        </p:xfrm>
        <a:graphic>
          <a:graphicData uri="http://schemas.openxmlformats.org/drawingml/2006/table">
            <a:tbl>
              <a:tblPr/>
              <a:tblGrid>
                <a:gridCol w="7212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If our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loyalties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have grown dim . . 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Brighten them.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8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If our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values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have become confused . . 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Clarify them.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8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If our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purposes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have become blurred . . 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Sharpen them.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8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If our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horizons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have become narrowed . . 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Widen them.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58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29267" y="1690233"/>
            <a:ext cx="69538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The Renewal Prayer </a:t>
            </a:r>
          </a:p>
          <a:p>
            <a:pPr algn="ctr"/>
            <a:r>
              <a:rPr lang="en-US" sz="3600" dirty="0">
                <a:latin typeface="+mj-lt"/>
              </a:rPr>
              <a:t>is an adaptation of </a:t>
            </a:r>
          </a:p>
          <a:p>
            <a:pPr algn="ctr"/>
            <a:r>
              <a:rPr lang="en-US" sz="3600" dirty="0">
                <a:latin typeface="+mj-lt"/>
              </a:rPr>
              <a:t>“Beth </a:t>
            </a:r>
            <a:r>
              <a:rPr lang="en-US" sz="3600" dirty="0" err="1">
                <a:latin typeface="+mj-lt"/>
              </a:rPr>
              <a:t>Shir</a:t>
            </a:r>
            <a:r>
              <a:rPr lang="en-US" sz="3600" dirty="0">
                <a:latin typeface="+mj-lt"/>
              </a:rPr>
              <a:t> Shalom - English Readings for Shabbat Afternoon,” p. 23.  </a:t>
            </a:r>
            <a:r>
              <a:rPr lang="en-US" sz="3600" dirty="0">
                <a:latin typeface="+mj-lt"/>
                <a:hlinkClick r:id="rId3"/>
              </a:rPr>
              <a:t>www.bethshirshalom.org</a:t>
            </a:r>
            <a:endParaRPr lang="en-US" sz="36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92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44397" y="621126"/>
            <a:ext cx="9523603" cy="445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endParaRPr lang="en-US" sz="1050" b="1" dirty="0">
              <a:solidFill>
                <a:srgbClr val="000000"/>
              </a:solidFill>
              <a:latin typeface="+mj-lt"/>
              <a:cs typeface="Arial"/>
            </a:endParaRPr>
          </a:p>
          <a:p>
            <a:pPr>
              <a:lnSpc>
                <a:spcPct val="14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Arial"/>
              </a:rPr>
              <a:t>Jesus, you call to my heart once more: </a:t>
            </a:r>
          </a:p>
          <a:p>
            <a:pPr algn="ctr">
              <a:lnSpc>
                <a:spcPct val="140000"/>
              </a:lnSpc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j-lt"/>
                <a:cs typeface="Bradley Hand Bold"/>
              </a:rPr>
              <a:t>“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j-lt"/>
                <a:ea typeface="ヒラギノ角ゴ ProN W3" charset="0"/>
                <a:cs typeface="Bradley Hand Bold"/>
              </a:rPr>
              <a:t>L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j-lt"/>
                <a:cs typeface="Bradley Hand Bold"/>
              </a:rPr>
              <a:t>eave anything that holds you back </a:t>
            </a:r>
          </a:p>
          <a:p>
            <a:pPr algn="ctr">
              <a:lnSpc>
                <a:spcPct val="140000"/>
              </a:lnSpc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j-lt"/>
                <a:cs typeface="Bradley Hand Bold"/>
              </a:rPr>
              <a:t>from deeper love.  Come follow me.” </a:t>
            </a:r>
          </a:p>
          <a:p>
            <a:pPr>
              <a:lnSpc>
                <a:spcPct val="140000"/>
              </a:lnSpc>
              <a:defRPr/>
            </a:pPr>
            <a:endParaRPr lang="en-US" sz="2400" b="1" dirty="0">
              <a:solidFill>
                <a:srgbClr val="000000"/>
              </a:solidFill>
              <a:latin typeface="+mj-lt"/>
              <a:cs typeface="Arial"/>
            </a:endParaRPr>
          </a:p>
          <a:p>
            <a:pPr>
              <a:lnSpc>
                <a:spcPct val="14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Arial"/>
              </a:rPr>
              <a:t>•  Grant me the courage to leave behind whatever limits my effectiveness as an evangelizer.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18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432129"/>
            <a:ext cx="12192000" cy="395836"/>
            <a:chOff x="0" y="6432129"/>
            <a:chExt cx="12192000" cy="395836"/>
          </a:xfrm>
        </p:grpSpPr>
        <p:sp>
          <p:nvSpPr>
            <p:cNvPr id="8" name="Rectangle 7"/>
            <p:cNvSpPr/>
            <p:nvPr/>
          </p:nvSpPr>
          <p:spPr>
            <a:xfrm>
              <a:off x="172277" y="6458633"/>
              <a:ext cx="104957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BEING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a Catechist vs.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WORKING AS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a Catechist — Sr. Patricia M. McCormack, IHM.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EdD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432129"/>
              <a:ext cx="12192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9086" y="2970390"/>
            <a:ext cx="8086914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  <a:cs typeface="Arial"/>
              </a:rPr>
              <a:t>•  May my heart</a:t>
            </a:r>
            <a:r>
              <a:rPr lang="ja-JP" altLang="en-US" sz="2800" b="1" dirty="0">
                <a:solidFill>
                  <a:srgbClr val="000000"/>
                </a:solidFill>
                <a:latin typeface="+mj-lt"/>
                <a:cs typeface="Arial"/>
              </a:rPr>
              <a:t>’</a:t>
            </a:r>
            <a:r>
              <a:rPr lang="en-US" sz="2800" b="1" dirty="0">
                <a:solidFill>
                  <a:srgbClr val="000000"/>
                </a:solidFill>
                <a:latin typeface="+mj-lt"/>
                <a:cs typeface="Arial"/>
              </a:rPr>
              <a:t>s connection with you be so strong and true that I will daily risk the road of following in your footsteps to bring the Good News to all people.  Amen.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9086" y="634237"/>
            <a:ext cx="6074228" cy="187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  <a:cs typeface="Arial"/>
              </a:rPr>
              <a:t>•  Empower me to be an </a:t>
            </a:r>
            <a:r>
              <a:rPr lang="en-US" sz="2800" b="1" i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animated witness</a:t>
            </a:r>
            <a:r>
              <a:rPr lang="en-US" sz="2800" b="1" dirty="0">
                <a:solidFill>
                  <a:srgbClr val="000000"/>
                </a:solidFill>
                <a:latin typeface="+mj-lt"/>
                <a:cs typeface="Arial"/>
              </a:rPr>
              <a:t>, a </a:t>
            </a:r>
            <a:r>
              <a:rPr lang="en-US" sz="2800" b="1" i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mentor-educator</a:t>
            </a:r>
            <a:r>
              <a:rPr lang="en-US" sz="2800" b="1" dirty="0">
                <a:solidFill>
                  <a:srgbClr val="000000"/>
                </a:solidFill>
                <a:latin typeface="+mj-lt"/>
                <a:cs typeface="Arial"/>
              </a:rPr>
              <a:t>, and an </a:t>
            </a:r>
            <a:r>
              <a:rPr lang="en-US" sz="2800" b="1" i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affective instructor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357739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432129"/>
            <a:ext cx="12192000" cy="395836"/>
            <a:chOff x="0" y="6432129"/>
            <a:chExt cx="12192000" cy="395836"/>
          </a:xfrm>
        </p:grpSpPr>
        <p:sp>
          <p:nvSpPr>
            <p:cNvPr id="8" name="Rectangle 7"/>
            <p:cNvSpPr/>
            <p:nvPr/>
          </p:nvSpPr>
          <p:spPr>
            <a:xfrm>
              <a:off x="172277" y="6458633"/>
              <a:ext cx="104957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BEING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a Catechist vs.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WORKING AS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a Catechist — Sr. Patricia M. McCormack, IHM.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EdD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432129"/>
              <a:ext cx="12192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126891" y="456321"/>
            <a:ext cx="7337998" cy="132343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cs typeface="+mn-cs"/>
              </a:rPr>
              <a:t>WEBSITE  </a:t>
            </a:r>
          </a:p>
          <a:p>
            <a:pPr algn="ctr">
              <a:defRPr/>
            </a:pPr>
            <a:r>
              <a:rPr lang="en-US" sz="4000" dirty="0">
                <a:cs typeface="+mn-cs"/>
              </a:rPr>
              <a:t>www.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Parent</a:t>
            </a:r>
            <a:r>
              <a:rPr lang="en-US" sz="4000" dirty="0">
                <a:solidFill>
                  <a:srgbClr val="002060"/>
                </a:solidFill>
                <a:cs typeface="+mn-cs"/>
              </a:rPr>
              <a:t>Teacher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Support</a:t>
            </a:r>
            <a:r>
              <a:rPr lang="en-US" sz="4000" dirty="0">
                <a:cs typeface="+mn-cs"/>
              </a:rPr>
              <a:t>.org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98525" y="2052638"/>
            <a:ext cx="20680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cs typeface="+mn-cs"/>
              </a:rPr>
              <a:t>Newsletters: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969391" y="2828672"/>
            <a:ext cx="632108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• 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Family Faith</a:t>
            </a:r>
          </a:p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+mj-lt"/>
              </a:rPr>
              <a:t>•  Character Development</a:t>
            </a:r>
          </a:p>
          <a:p>
            <a:pPr>
              <a:defRPr/>
            </a:pPr>
            <a:r>
              <a:rPr lang="en-US" sz="3200" dirty="0">
                <a:latin typeface="+mj-lt"/>
              </a:rPr>
              <a:t>•  </a:t>
            </a:r>
            <a:r>
              <a:rPr lang="en-US" sz="3200" dirty="0">
                <a:solidFill>
                  <a:srgbClr val="800669"/>
                </a:solidFill>
                <a:latin typeface="+mj-lt"/>
              </a:rPr>
              <a:t>School Issues</a:t>
            </a:r>
          </a:p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+mj-lt"/>
              </a:rPr>
              <a:t>•  Religious Ed Classroom</a:t>
            </a:r>
          </a:p>
          <a:p>
            <a:pPr>
              <a:defRPr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•  Family Dynamics</a:t>
            </a:r>
          </a:p>
        </p:txBody>
      </p:sp>
      <p:pic>
        <p:nvPicPr>
          <p:cNvPr id="9218" name="Picture 2" descr="Image result for inter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19" y="2911090"/>
            <a:ext cx="5033644" cy="2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49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432129"/>
            <a:ext cx="12192000" cy="395836"/>
            <a:chOff x="0" y="6432129"/>
            <a:chExt cx="12192000" cy="395836"/>
          </a:xfrm>
        </p:grpSpPr>
        <p:sp>
          <p:nvSpPr>
            <p:cNvPr id="8" name="Rectangle 7"/>
            <p:cNvSpPr/>
            <p:nvPr/>
          </p:nvSpPr>
          <p:spPr>
            <a:xfrm>
              <a:off x="172277" y="6458633"/>
              <a:ext cx="104957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BEING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a Catechist vs.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WORKING AS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a Catechist — Sr. Patricia M. McCormack, IHM.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EdD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432129"/>
              <a:ext cx="12192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pic>
        <p:nvPicPr>
          <p:cNvPr id="11" name="Picture 1" descr="Book PL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65" y="183676"/>
            <a:ext cx="3806985" cy="5993776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350" y="289662"/>
            <a:ext cx="5156473" cy="13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42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1739036" y="5654816"/>
            <a:ext cx="8746086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4D0A5C"/>
                </a:solidFill>
                <a:latin typeface="+mj-lt"/>
                <a:hlinkClick r:id="rId3"/>
              </a:rPr>
              <a:t>www</a:t>
            </a:r>
            <a:r>
              <a:rPr lang="en-US" sz="4400" dirty="0">
                <a:solidFill>
                  <a:srgbClr val="1C10E9"/>
                </a:solidFill>
                <a:latin typeface="+mj-lt"/>
                <a:hlinkClick r:id="rId3"/>
              </a:rPr>
              <a:t>.</a:t>
            </a:r>
            <a:r>
              <a:rPr lang="en-US" sz="4800" dirty="0">
                <a:solidFill>
                  <a:srgbClr val="1C10E9"/>
                </a:solidFill>
                <a:latin typeface="+mj-lt"/>
                <a:hlinkClick r:id="rId3"/>
              </a:rPr>
              <a:t>P</a:t>
            </a:r>
            <a:r>
              <a:rPr lang="en-US" sz="4400" dirty="0">
                <a:solidFill>
                  <a:srgbClr val="1C10E9"/>
                </a:solidFill>
                <a:latin typeface="+mj-lt"/>
                <a:hlinkClick r:id="rId3"/>
              </a:rPr>
              <a:t>arent</a:t>
            </a:r>
            <a:r>
              <a:rPr lang="en-US" sz="4800" dirty="0">
                <a:solidFill>
                  <a:srgbClr val="418D3A"/>
                </a:solidFill>
                <a:latin typeface="+mj-lt"/>
                <a:hlinkClick r:id="rId3"/>
              </a:rPr>
              <a:t>T</a:t>
            </a:r>
            <a:r>
              <a:rPr lang="en-US" sz="4400" dirty="0">
                <a:solidFill>
                  <a:srgbClr val="418D3A"/>
                </a:solidFill>
                <a:latin typeface="+mj-lt"/>
                <a:hlinkClick r:id="rId3"/>
              </a:rPr>
              <a:t>eacher</a:t>
            </a:r>
            <a:r>
              <a:rPr lang="en-US" sz="4400" dirty="0">
                <a:solidFill>
                  <a:srgbClr val="1C10E9"/>
                </a:solidFill>
                <a:latin typeface="+mj-lt"/>
                <a:hlinkClick r:id="rId3"/>
              </a:rPr>
              <a:t>Support.</a:t>
            </a:r>
            <a:r>
              <a:rPr lang="en-US" sz="4400" dirty="0">
                <a:solidFill>
                  <a:srgbClr val="4D0A5C"/>
                </a:solidFill>
                <a:latin typeface="+mj-lt"/>
                <a:hlinkClick r:id="rId3"/>
              </a:rPr>
              <a:t>org</a:t>
            </a:r>
            <a:endParaRPr lang="en-US" sz="4400" dirty="0">
              <a:solidFill>
                <a:srgbClr val="4D0A5C"/>
              </a:solidFill>
              <a:latin typeface="+mj-lt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3214719" y="512197"/>
            <a:ext cx="6019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002060"/>
                </a:solidFill>
                <a:latin typeface="+mj-lt"/>
              </a:rPr>
              <a:t>IHM Formative Support                For Parents &amp; Teachers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1973" name="Rectangle 5"/>
          <p:cNvSpPr>
            <a:spLocks noChangeArrowheads="1"/>
          </p:cNvSpPr>
          <p:nvPr/>
        </p:nvSpPr>
        <p:spPr bwMode="auto">
          <a:xfrm>
            <a:off x="2675935" y="4809160"/>
            <a:ext cx="6872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000000"/>
                </a:solidFill>
                <a:latin typeface="Arial Black" charset="0"/>
              </a:rPr>
              <a:t>DrPatMcCormack@aol.com</a:t>
            </a:r>
            <a:endParaRPr lang="en-US" sz="3600" dirty="0">
              <a:solidFill>
                <a:srgbClr val="000000"/>
              </a:solidFill>
              <a:latin typeface="Arial Black" charset="0"/>
            </a:endParaRPr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3804072" y="2286163"/>
            <a:ext cx="48423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000000"/>
                </a:solidFill>
                <a:latin typeface="+mn-lt"/>
              </a:rPr>
              <a:t>Dr. Patricia M. McCormack, IHM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+mn-lt"/>
              </a:rPr>
              <a:t>6328 </a:t>
            </a:r>
            <a:r>
              <a:rPr lang="en-US" sz="2800" dirty="0" err="1">
                <a:solidFill>
                  <a:srgbClr val="000000"/>
                </a:solidFill>
                <a:latin typeface="+mn-lt"/>
              </a:rPr>
              <a:t>Buist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Avenue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+mn-lt"/>
              </a:rPr>
              <a:t>Philadelphia, PA 19142</a:t>
            </a:r>
          </a:p>
          <a:p>
            <a:pPr algn="ctr"/>
            <a:endParaRPr lang="en-US" sz="2800" dirty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+mn-lt"/>
              </a:rPr>
              <a:t>703-237-2891</a:t>
            </a:r>
            <a:r>
              <a:rPr lang="en-US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2362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399" y="2721014"/>
            <a:ext cx="42672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versus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2623" y="1339931"/>
            <a:ext cx="6186753" cy="990600"/>
          </a:xfrm>
        </p:spPr>
        <p:txBody>
          <a:bodyPr>
            <a:normAutofit/>
          </a:bodyPr>
          <a:lstStyle/>
          <a:p>
            <a:pPr marL="0" indent="0">
              <a:buFont typeface="Wingdings" charset="0"/>
              <a:buNone/>
            </a:pPr>
            <a:r>
              <a:rPr lang="en-US" sz="6000" b="1" i="1" dirty="0">
                <a:solidFill>
                  <a:srgbClr val="002060"/>
                </a:solidFill>
                <a:latin typeface="+mj-lt"/>
                <a:ea typeface="ＭＳ Ｐゴシック" charset="0"/>
                <a:cs typeface="Calibri" panose="020F0502020204030204" pitchFamily="34" charset="0"/>
              </a:rPr>
              <a:t>BEING</a:t>
            </a:r>
            <a:r>
              <a:rPr lang="en-US" sz="6000" b="1" dirty="0">
                <a:solidFill>
                  <a:srgbClr val="0000FF"/>
                </a:solidFill>
                <a:latin typeface="+mj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+mj-lt"/>
                <a:ea typeface="ＭＳ Ｐゴシック" charset="0"/>
                <a:cs typeface="Calibri" panose="020F0502020204030204" pitchFamily="34" charset="0"/>
              </a:rPr>
              <a:t>a Catechist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95585" y="3873497"/>
            <a:ext cx="84724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</a:pPr>
            <a:r>
              <a:rPr lang="en-US" sz="6000" b="1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WORKING AS 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a Catechist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432129"/>
            <a:ext cx="12192000" cy="395836"/>
            <a:chOff x="0" y="6432129"/>
            <a:chExt cx="12192000" cy="395836"/>
          </a:xfrm>
        </p:grpSpPr>
        <p:sp>
          <p:nvSpPr>
            <p:cNvPr id="8" name="Rectangle 7"/>
            <p:cNvSpPr/>
            <p:nvPr/>
          </p:nvSpPr>
          <p:spPr>
            <a:xfrm>
              <a:off x="172277" y="6458633"/>
              <a:ext cx="104957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BEING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a Catechist vs. 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WORKING AS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a Catechist — Sr. Patricia M.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McCormark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, IHM.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EdD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432129"/>
              <a:ext cx="12192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3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32978" y="298442"/>
            <a:ext cx="4975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+mj-lt"/>
                <a:cs typeface="Comic Sans MS"/>
              </a:rPr>
              <a:t>Three-fold VOCATION of Catechist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574" t="6482" b="8166"/>
          <a:stretch/>
        </p:blipFill>
        <p:spPr>
          <a:xfrm>
            <a:off x="2820518" y="1249027"/>
            <a:ext cx="4367672" cy="3922643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15474" y="2396952"/>
            <a:ext cx="2336109" cy="646331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1.  Witness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85986" y="183676"/>
            <a:ext cx="6995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+mn-lt"/>
                <a:cs typeface="Comic Sans MS"/>
              </a:rPr>
              <a:t>1.  ANIMATED WITNESS of the Faith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00861" y="1339931"/>
            <a:ext cx="88496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omic Sans MS"/>
              </a:rPr>
              <a:t>•  Others observe that you have a personal relationship with Jesus and it sparks life within you.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00861" y="2668498"/>
            <a:ext cx="86512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omic Sans MS"/>
              </a:rPr>
              <a:t>•  You exude vim, vigor, vitality, enthusiasm for Jesus, for others, for the mission of spreading the Gospel.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900861" y="4070242"/>
            <a:ext cx="88496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omic Sans MS"/>
              </a:rPr>
              <a:t>•  Your energy attracts others.  It brings light to darkness/confusion.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033670" y="2438400"/>
            <a:ext cx="8852452" cy="0"/>
          </a:xfrm>
          <a:prstGeom prst="line">
            <a:avLst/>
          </a:prstGeom>
          <a:ln w="31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33670" y="3849757"/>
            <a:ext cx="8852452" cy="0"/>
          </a:xfrm>
          <a:prstGeom prst="line">
            <a:avLst/>
          </a:prstGeom>
          <a:ln w="31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85986" y="183676"/>
            <a:ext cx="6995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+mn-lt"/>
                <a:cs typeface="Comic Sans MS"/>
              </a:rPr>
              <a:t>1.  ANIMATED WITNESS of the Faith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59" y="1120808"/>
            <a:ext cx="2755784" cy="257760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110512" y="3746975"/>
            <a:ext cx="2420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i="1" dirty="0">
                <a:solidFill>
                  <a:srgbClr val="002060"/>
                </a:solidFill>
                <a:latin typeface="+mj-lt"/>
              </a:rPr>
              <a:t>Animated Witness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4336494" y="1201585"/>
            <a:ext cx="57639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ready smile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eye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spontaneous chat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non-defensive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twinkle in his eye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85987" y="4560998"/>
            <a:ext cx="16044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speaks extemporaneously – in unrehearsed ways -- of the love and mercy of God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385986" y="5083889"/>
            <a:ext cx="70236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communicates love and it is infectious!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70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99" y="183676"/>
            <a:ext cx="1016103" cy="1156255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85986" y="183676"/>
            <a:ext cx="6995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+mn-lt"/>
                <a:cs typeface="Comic Sans MS"/>
              </a:rPr>
              <a:t>1.  ANIMATED WITNESS of the Faith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690191" y="1070684"/>
            <a:ext cx="5854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j-lt"/>
              </a:rPr>
              <a:t>•  Never under-estimate the power of a smile.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690191" y="1775880"/>
            <a:ext cx="5913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•  Initiate gestures of hospitality and welcome.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8509" y="2501853"/>
            <a:ext cx="289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j-lt"/>
              </a:rPr>
              <a:t>•  Put a bounce in your step.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407833" y="2800913"/>
            <a:ext cx="320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•  Expend effort, energy, enthusiasm, dedication, commitment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299228" y="5024815"/>
            <a:ext cx="6983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j-lt"/>
              </a:rPr>
              <a:t>•  Display a patient, helpful attitude/approach.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8034" y="3695751"/>
            <a:ext cx="2886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•  Witness Christian values.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89127" y="5668231"/>
            <a:ext cx="4568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j-lt"/>
              </a:rPr>
              <a:t>•  Be respectful, confidential.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179443" y="5668231"/>
            <a:ext cx="30311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•  Be an agent of hope.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848" y="2358322"/>
            <a:ext cx="2448704" cy="25756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499" y="114022"/>
            <a:ext cx="1016103" cy="1156255"/>
          </a:xfrm>
          <a:prstGeom prst="rect">
            <a:avLst/>
          </a:prstGeom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20675" y="338138"/>
            <a:ext cx="4928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+mn-lt"/>
                <a:cs typeface="Marker Felt" charset="0"/>
              </a:rPr>
              <a:t>Exchange Thoughts . . .</a:t>
            </a:r>
          </a:p>
        </p:txBody>
      </p:sp>
      <p:pic>
        <p:nvPicPr>
          <p:cNvPr id="18" name="Picture 2" descr="Discuss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75" y="1649611"/>
            <a:ext cx="4064775" cy="186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4" y="1572419"/>
            <a:ext cx="1789112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200944" y="3570939"/>
            <a:ext cx="895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r>
              <a:rPr lang="en-US" sz="2800" b="1" dirty="0">
                <a:latin typeface="+mj-lt"/>
              </a:rPr>
              <a:t>Dyad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909344" y="3572614"/>
            <a:ext cx="878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Triad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9094892" y="3574201"/>
            <a:ext cx="949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Quad</a:t>
            </a: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2301875" y="4570647"/>
            <a:ext cx="7588250" cy="1384995"/>
          </a:xfrm>
          <a:prstGeom prst="rect">
            <a:avLst/>
          </a:prstGeom>
          <a:solidFill>
            <a:schemeClr val="bg1"/>
          </a:solidFill>
          <a:ln w="3175" cmpd="tri">
            <a:solidFill>
              <a:schemeClr val="accent4">
                <a:lumMod val="75000"/>
              </a:schemeClr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latin typeface="+mj-lt"/>
              </a:rPr>
              <a:t>Articulate one practice that will increase </a:t>
            </a:r>
          </a:p>
          <a:p>
            <a:pPr algn="ctr"/>
            <a:r>
              <a:rPr lang="en-US" sz="2800" b="1" dirty="0">
                <a:latin typeface="+mj-lt"/>
              </a:rPr>
              <a:t>your ability to be 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an </a:t>
            </a:r>
            <a:r>
              <a:rPr lang="en-US" sz="2800" b="1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ANIMATED WITNESS of the Faith. </a:t>
            </a:r>
          </a:p>
        </p:txBody>
      </p:sp>
      <p:pic>
        <p:nvPicPr>
          <p:cNvPr id="2050" name="Picture 2" descr="Image result for 3 people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00" y="1454838"/>
            <a:ext cx="1971675" cy="196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92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43212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499" y="114022"/>
            <a:ext cx="1016103" cy="1156255"/>
          </a:xfrm>
          <a:prstGeom prst="rect">
            <a:avLst/>
          </a:prstGeom>
        </p:spPr>
      </p:pic>
      <p:sp>
        <p:nvSpPr>
          <p:cNvPr id="2" name="AutoShape 2" descr="http://adhdhomestead.net/wp-content/uploads/2016/12/time-for-a-break.p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4" y="523875"/>
            <a:ext cx="9383782" cy="52132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277" y="6458633"/>
            <a:ext cx="10495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Catechist vs.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WORKING 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Catechist — Sr. Patricia M. McCormack, IHM.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EdD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56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1410</TotalTime>
  <Words>2092</Words>
  <Application>Microsoft Office PowerPoint</Application>
  <PresentationFormat>Widescreen</PresentationFormat>
  <Paragraphs>248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ＭＳ Ｐゴシック</vt:lpstr>
      <vt:lpstr>游ゴシック</vt:lpstr>
      <vt:lpstr>Abadi MT Condensed Extra Bold</vt:lpstr>
      <vt:lpstr>Arial</vt:lpstr>
      <vt:lpstr>Arial Black</vt:lpstr>
      <vt:lpstr>Bradley Hand Bold</vt:lpstr>
      <vt:lpstr>Calibri</vt:lpstr>
      <vt:lpstr>Calibri Light</vt:lpstr>
      <vt:lpstr>Comic Sans MS</vt:lpstr>
      <vt:lpstr>Marker Felt</vt:lpstr>
      <vt:lpstr>Wingdings</vt:lpstr>
      <vt:lpstr>ヒラギノ角ゴ ProN W3</vt:lpstr>
      <vt:lpstr>Office Theme</vt:lpstr>
      <vt:lpstr>versus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versus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versus</dc:title>
  <dc:creator>Judith Kalombo</dc:creator>
  <cp:lastModifiedBy>Judith Kalombo</cp:lastModifiedBy>
  <cp:revision>38</cp:revision>
  <dcterms:created xsi:type="dcterms:W3CDTF">2017-07-10T09:30:37Z</dcterms:created>
  <dcterms:modified xsi:type="dcterms:W3CDTF">2017-07-17T14:45:41Z</dcterms:modified>
  <cp:contentStatus/>
</cp:coreProperties>
</file>